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2" r:id="rId5"/>
    <p:sldId id="268" r:id="rId6"/>
    <p:sldId id="271" r:id="rId7"/>
    <p:sldId id="259" r:id="rId8"/>
    <p:sldId id="269" r:id="rId9"/>
    <p:sldId id="270" r:id="rId10"/>
    <p:sldId id="258" r:id="rId11"/>
    <p:sldId id="260" r:id="rId12"/>
    <p:sldId id="272" r:id="rId13"/>
    <p:sldId id="261" r:id="rId14"/>
    <p:sldId id="263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8" autoAdjust="0"/>
    <p:restoredTop sz="94660"/>
  </p:normalViewPr>
  <p:slideViewPr>
    <p:cSldViewPr>
      <p:cViewPr varScale="1">
        <p:scale>
          <a:sx n="70" d="100"/>
          <a:sy n="70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86A53-6578-47F3-94DB-7260A68F2CBB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8DA5-2BBC-41E4-9FE3-1047FC4C3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31D1F-2B51-41AB-9809-74AA2953FF51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0D7B9-DBA4-45DD-9D47-B283D09817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D556F-1CCF-4DD9-B1E3-EAAA054AE052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45F22-0F35-4C41-80D3-9CB44C70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216F9-CA49-4BDB-ADE5-5377EBF8B67E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15C8B-41EC-4B61-A1C2-CCA825068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B02C6-4D6B-4559-A2A3-29760CBCD241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A73A2-B855-4C72-A2CA-688D28900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B6E50-5907-442D-8443-FCBB80E31B12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9D52-2E00-4AE3-A5C0-B641C672BD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4FC8A-0DBF-4FBF-AE0C-98206AF03D99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8FA89-C017-496D-B8BE-C51010F1F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F1D64-CD03-4445-962D-56EC2867F495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9D8DB-0903-4663-B3CE-99A0D8090C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BA281-352B-41CF-AA1D-2CFC74B03840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C0C9C-BA27-4117-82A2-D4AC47966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31A6E-C787-40EF-A273-8F9EBC3F81A7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85ACA-D152-48D8-B8E3-8A6F811A35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D2E75-DD0B-4200-AA9F-048CAA0CFD61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5A639-C4F7-457C-B590-2E139461B7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241B7B-0D70-4FE5-86F3-96F769C6A56F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1A0551-2DE3-4756-A91E-CFA6DB2116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uthamptonschools.org/HighSchool.cfm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gmetzger@southamptonschools.org" TargetMode="External"/><Relationship Id="rId7" Type="http://schemas.openxmlformats.org/officeDocument/2006/relationships/hyperlink" Target="http://www.facebook.com/pages/Marine-Meadows-Program/210110862383997" TargetMode="External"/><Relationship Id="rId2" Type="http://schemas.openxmlformats.org/officeDocument/2006/relationships/hyperlink" Target="mailto:jbest@southamptonschools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kp237@cornell.edu" TargetMode="External"/><Relationship Id="rId5" Type="http://schemas.openxmlformats.org/officeDocument/2006/relationships/hyperlink" Target="http://www.seagrassli.org/" TargetMode="External"/><Relationship Id="rId4" Type="http://schemas.openxmlformats.org/officeDocument/2006/relationships/hyperlink" Target="mailto:epflug@southamptonschool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83058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900" dirty="0" smtClean="0"/>
              <a:t>Eelgrass Replacement Project</a:t>
            </a:r>
            <a:r>
              <a:rPr lang="en-US" dirty="0" smtClean="0"/>
              <a:t> – </a:t>
            </a:r>
            <a:br>
              <a:rPr lang="en-US" dirty="0" smtClean="0"/>
            </a:br>
            <a:r>
              <a:rPr lang="en-US" dirty="0" smtClean="0"/>
              <a:t>STEM at Southampton </a:t>
            </a:r>
            <a:r>
              <a:rPr lang="en-US" b="1" dirty="0" smtClean="0"/>
              <a:t>High School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u="sng" dirty="0" smtClean="0"/>
              <a:t>Presenters</a:t>
            </a:r>
            <a:r>
              <a:rPr lang="en-US" sz="2800" dirty="0" smtClean="0"/>
              <a:t>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Julia Best, Technology Education Teacher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Greg Metzger, Science Teacher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Eric </a:t>
            </a:r>
            <a:r>
              <a:rPr lang="en-US" sz="2800" dirty="0" err="1" smtClean="0"/>
              <a:t>Pflug</a:t>
            </a:r>
            <a:r>
              <a:rPr lang="en-US" sz="2800" dirty="0" smtClean="0"/>
              <a:t>, Math Teacher</a:t>
            </a:r>
            <a:endParaRPr lang="en-US" sz="2800" dirty="0"/>
          </a:p>
        </p:txBody>
      </p:sp>
      <p:pic>
        <p:nvPicPr>
          <p:cNvPr id="4" name="Picture 3" descr="SUFSD-Logo-NEW-HIGH-RES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228600"/>
            <a:ext cx="205740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P:\BEST\Eelgrass pix SUNY Oswego\pictures from Metzger\IMG_51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0"/>
            <a:ext cx="44958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4419600" cy="1143000"/>
          </a:xfrm>
        </p:spPr>
        <p:txBody>
          <a:bodyPr/>
          <a:lstStyle/>
          <a:p>
            <a:pPr algn="l"/>
            <a:r>
              <a:rPr lang="en-US" sz="4000" dirty="0" smtClean="0"/>
              <a:t>How it all began…</a:t>
            </a:r>
            <a:br>
              <a:rPr lang="en-US" sz="4000" dirty="0" smtClean="0"/>
            </a:br>
            <a:r>
              <a:rPr lang="en-US" sz="4000" dirty="0" smtClean="0"/>
              <a:t>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30781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dirty="0" smtClean="0"/>
              <a:t>Inspiration: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Toured Cornell Cooperative Extension’s Eelgrass Facility with science students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Met Chris </a:t>
            </a:r>
            <a:r>
              <a:rPr lang="en-US" sz="2400" dirty="0" err="1" smtClean="0"/>
              <a:t>Pickerell</a:t>
            </a:r>
            <a:r>
              <a:rPr lang="en-US" sz="2400" dirty="0" smtClean="0"/>
              <a:t>, Coastal Restoration Expert/Habitat Restoration Specialist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Saw hand production process of “tortillas” (mats for eelgrass replacement)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Brought the idea back to Technology Education Department to improve the mat making process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3" name="Picture 15" descr="P:\BEST\Eelgrass pix SUNY Oswego\pictures from Metzger\IMG_5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525963"/>
            <a:ext cx="3108325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12" descr="P:\BEST\Eelgrass pix SUNY Oswego\pictures from Metzger\IMG_51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90800" y="1524000"/>
            <a:ext cx="3108325" cy="2332038"/>
          </a:xfrm>
          <a:noFill/>
        </p:spPr>
      </p:pic>
      <p:pic>
        <p:nvPicPr>
          <p:cNvPr id="15361" name="Picture 14" descr="P:\BEST\Eelgrass pix SUNY Oswego\pictures from Metzger\IMG_51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3000"/>
            <a:ext cx="3108325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Hand Process for Mat Making</a:t>
            </a:r>
          </a:p>
        </p:txBody>
      </p:sp>
      <p:pic>
        <p:nvPicPr>
          <p:cNvPr id="15367" name="Picture 5" descr="P:\BEST\Eelgrass pix SUNY Oswego\pictures from Metzger\IMG_51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2209800"/>
            <a:ext cx="3108325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6" descr="P:\BEST\Eelgrass pix SUNY Oswego\pictures from Metzger\IMG_51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3886200"/>
            <a:ext cx="3108325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0" y="3124200"/>
            <a:ext cx="310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Original jig with pen for scale</a:t>
            </a:r>
          </a:p>
        </p:txBody>
      </p: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2971800" y="3505200"/>
            <a:ext cx="338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Starting to position burlap on jig</a:t>
            </a:r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1676400" y="6324600"/>
            <a:ext cx="438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Finished stack of hand formed &amp; cut mats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44" name="Group 36"/>
          <p:cNvGrpSpPr>
            <a:grpSpLocks/>
          </p:cNvGrpSpPr>
          <p:nvPr/>
        </p:nvGrpSpPr>
        <p:grpSpPr bwMode="auto">
          <a:xfrm>
            <a:off x="1600200" y="1219200"/>
            <a:ext cx="6316663" cy="5341937"/>
            <a:chOff x="624" y="96"/>
            <a:chExt cx="4891" cy="4197"/>
          </a:xfrm>
        </p:grpSpPr>
        <p:sp>
          <p:nvSpPr>
            <p:cNvPr id="4" name="Oval 3"/>
            <p:cNvSpPr/>
            <p:nvPr/>
          </p:nvSpPr>
          <p:spPr>
            <a:xfrm>
              <a:off x="624" y="1058"/>
              <a:ext cx="2640" cy="268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1440" y="1850"/>
              <a:ext cx="1056" cy="1129"/>
            </a:xfrm>
            <a:prstGeom prst="ellipse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008" y="1465"/>
              <a:ext cx="1872" cy="1872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728" y="1394"/>
              <a:ext cx="144" cy="14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776" y="1779"/>
              <a:ext cx="144" cy="14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015" y="1779"/>
              <a:ext cx="145" cy="14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2063" y="1394"/>
              <a:ext cx="145" cy="14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32" y="626"/>
              <a:ext cx="336" cy="1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968" y="626"/>
              <a:ext cx="337" cy="1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680" y="770"/>
              <a:ext cx="576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19" name="TextBox 13"/>
            <p:cNvSpPr txBox="1">
              <a:spLocks noChangeArrowheads="1"/>
            </p:cNvSpPr>
            <p:nvPr/>
          </p:nvSpPr>
          <p:spPr bwMode="auto">
            <a:xfrm>
              <a:off x="1800" y="576"/>
              <a:ext cx="504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Franklin Gothic Book" pitchFamily="34" charset="0"/>
                </a:rPr>
                <a:t>36deg</a:t>
              </a:r>
            </a:p>
          </p:txBody>
        </p:sp>
        <p:cxnSp>
          <p:nvCxnSpPr>
            <p:cNvPr id="15" name="Straight Arrow Connector 14"/>
            <p:cNvCxnSpPr>
              <a:stCxn id="4" idx="2"/>
              <a:endCxn id="4" idx="6"/>
            </p:cNvCxnSpPr>
            <p:nvPr/>
          </p:nvCxnSpPr>
          <p:spPr>
            <a:xfrm>
              <a:off x="624" y="2402"/>
              <a:ext cx="264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440" y="2546"/>
              <a:ext cx="1056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008" y="2306"/>
              <a:ext cx="1872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23" name="TextBox 17"/>
            <p:cNvSpPr txBox="1">
              <a:spLocks noChangeArrowheads="1"/>
            </p:cNvSpPr>
            <p:nvPr/>
          </p:nvSpPr>
          <p:spPr bwMode="auto">
            <a:xfrm>
              <a:off x="2880" y="2216"/>
              <a:ext cx="336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Franklin Gothic Book" pitchFamily="34" charset="0"/>
                </a:rPr>
                <a:t>18cm</a:t>
              </a:r>
            </a:p>
          </p:txBody>
        </p:sp>
        <p:sp>
          <p:nvSpPr>
            <p:cNvPr id="17424" name="TextBox 18"/>
            <p:cNvSpPr txBox="1">
              <a:spLocks noChangeArrowheads="1"/>
            </p:cNvSpPr>
            <p:nvPr/>
          </p:nvSpPr>
          <p:spPr bwMode="auto">
            <a:xfrm>
              <a:off x="2496" y="2138"/>
              <a:ext cx="336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Franklin Gothic Book" pitchFamily="34" charset="0"/>
                </a:rPr>
                <a:t>13cm</a:t>
              </a:r>
            </a:p>
          </p:txBody>
        </p:sp>
        <p:sp>
          <p:nvSpPr>
            <p:cNvPr id="17425" name="TextBox 19"/>
            <p:cNvSpPr txBox="1">
              <a:spLocks noChangeArrowheads="1"/>
            </p:cNvSpPr>
            <p:nvPr/>
          </p:nvSpPr>
          <p:spPr bwMode="auto">
            <a:xfrm>
              <a:off x="1776" y="2536"/>
              <a:ext cx="337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Franklin Gothic Book" pitchFamily="34" charset="0"/>
                </a:rPr>
                <a:t>7.6cm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2400" y="2738"/>
              <a:ext cx="288" cy="24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27" name="TextBox 21"/>
            <p:cNvSpPr txBox="1">
              <a:spLocks noChangeArrowheads="1"/>
            </p:cNvSpPr>
            <p:nvPr/>
          </p:nvSpPr>
          <p:spPr bwMode="auto">
            <a:xfrm>
              <a:off x="2496" y="2662"/>
              <a:ext cx="336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Franklin Gothic Book" pitchFamily="34" charset="0"/>
                </a:rPr>
                <a:t>2.6cm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2448" y="3218"/>
              <a:ext cx="288" cy="24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29" name="TextBox 23"/>
            <p:cNvSpPr txBox="1">
              <a:spLocks noChangeArrowheads="1"/>
            </p:cNvSpPr>
            <p:nvPr/>
          </p:nvSpPr>
          <p:spPr bwMode="auto">
            <a:xfrm>
              <a:off x="2544" y="3170"/>
              <a:ext cx="336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Franklin Gothic Book" pitchFamily="34" charset="0"/>
                </a:rPr>
                <a:t>2.6cm</a:t>
              </a:r>
            </a:p>
          </p:txBody>
        </p:sp>
        <p:sp>
          <p:nvSpPr>
            <p:cNvPr id="25" name="Trapezoid 24"/>
            <p:cNvSpPr/>
            <p:nvPr/>
          </p:nvSpPr>
          <p:spPr>
            <a:xfrm>
              <a:off x="4081" y="1273"/>
              <a:ext cx="384" cy="1210"/>
            </a:xfrm>
            <a:prstGeom prst="trapezoid">
              <a:avLst>
                <a:gd name="adj" fmla="val 4071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081" y="2483"/>
              <a:ext cx="384" cy="25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4608" y="1273"/>
              <a:ext cx="0" cy="1464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33" name="TextBox 27"/>
            <p:cNvSpPr txBox="1">
              <a:spLocks noChangeArrowheads="1"/>
            </p:cNvSpPr>
            <p:nvPr/>
          </p:nvSpPr>
          <p:spPr bwMode="auto">
            <a:xfrm>
              <a:off x="4608" y="1794"/>
              <a:ext cx="433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Franklin Gothic Book" pitchFamily="34" charset="0"/>
                </a:rPr>
                <a:t>3.7cm*</a:t>
              </a:r>
            </a:p>
          </p:txBody>
        </p:sp>
        <p:sp>
          <p:nvSpPr>
            <p:cNvPr id="17434" name="TextBox 28"/>
            <p:cNvSpPr txBox="1">
              <a:spLocks noChangeArrowheads="1"/>
            </p:cNvSpPr>
            <p:nvPr/>
          </p:nvSpPr>
          <p:spPr bwMode="auto">
            <a:xfrm>
              <a:off x="4181" y="2871"/>
              <a:ext cx="283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Franklin Gothic Book" pitchFamily="34" charset="0"/>
                </a:rPr>
                <a:t>1cm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4081" y="2816"/>
              <a:ext cx="384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033" y="1043"/>
              <a:ext cx="192" cy="1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37" name="TextBox 31"/>
            <p:cNvSpPr txBox="1">
              <a:spLocks noChangeArrowheads="1"/>
            </p:cNvSpPr>
            <p:nvPr/>
          </p:nvSpPr>
          <p:spPr bwMode="auto">
            <a:xfrm>
              <a:off x="3168" y="851"/>
              <a:ext cx="1718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Franklin Gothic Book" pitchFamily="34" charset="0"/>
                </a:rPr>
                <a:t>Should be rounded (almost pointy)</a:t>
              </a:r>
            </a:p>
          </p:txBody>
        </p:sp>
        <p:sp>
          <p:nvSpPr>
            <p:cNvPr id="33" name="Left Brace 32"/>
            <p:cNvSpPr/>
            <p:nvPr/>
          </p:nvSpPr>
          <p:spPr>
            <a:xfrm>
              <a:off x="3696" y="1273"/>
              <a:ext cx="288" cy="146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 flipV="1">
              <a:off x="2208" y="1871"/>
              <a:ext cx="1439" cy="1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40" name="TextBox 34"/>
            <p:cNvSpPr txBox="1">
              <a:spLocks noChangeArrowheads="1"/>
            </p:cNvSpPr>
            <p:nvPr/>
          </p:nvSpPr>
          <p:spPr bwMode="auto">
            <a:xfrm>
              <a:off x="4656" y="1949"/>
              <a:ext cx="859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Franklin Gothic Book" pitchFamily="34" charset="0"/>
                </a:rPr>
                <a:t>*</a:t>
              </a:r>
              <a:r>
                <a:rPr lang="en-US" sz="1000">
                  <a:latin typeface="Franklin Gothic Book" pitchFamily="34" charset="0"/>
                </a:rPr>
                <a:t>Nothing special about this height</a:t>
              </a:r>
            </a:p>
          </p:txBody>
        </p:sp>
        <p:sp>
          <p:nvSpPr>
            <p:cNvPr id="17441" name="TextBox 35"/>
            <p:cNvSpPr txBox="1">
              <a:spLocks noChangeArrowheads="1"/>
            </p:cNvSpPr>
            <p:nvPr/>
          </p:nvSpPr>
          <p:spPr bwMode="auto">
            <a:xfrm>
              <a:off x="703" y="3886"/>
              <a:ext cx="256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Franklin Gothic Book" pitchFamily="34" charset="0"/>
                </a:rPr>
                <a:t>All of these dimensions are pretty critical on the form</a:t>
              </a:r>
            </a:p>
          </p:txBody>
        </p:sp>
        <p:sp>
          <p:nvSpPr>
            <p:cNvPr id="17442" name="TextBox 36"/>
            <p:cNvSpPr txBox="1">
              <a:spLocks noChangeArrowheads="1"/>
            </p:cNvSpPr>
            <p:nvPr/>
          </p:nvSpPr>
          <p:spPr bwMode="auto">
            <a:xfrm>
              <a:off x="1354" y="96"/>
              <a:ext cx="3052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>
                  <a:latin typeface="Franklin Gothic Book" pitchFamily="34" charset="0"/>
                </a:rPr>
                <a:t>“Tortilla” maker </a:t>
              </a:r>
            </a:p>
            <a:p>
              <a:pPr algn="ctr"/>
              <a:r>
                <a:rPr lang="en-US" sz="1400">
                  <a:latin typeface="Franklin Gothic Book" pitchFamily="34" charset="0"/>
                </a:rPr>
                <a:t>(we haven’t come up with a good name yet!)</a:t>
              </a:r>
            </a:p>
          </p:txBody>
        </p:sp>
      </p:grpSp>
      <p:sp>
        <p:nvSpPr>
          <p:cNvPr id="17445" name="Text Box 37"/>
          <p:cNvSpPr txBox="1">
            <a:spLocks noChangeArrowheads="1"/>
          </p:cNvSpPr>
          <p:nvPr/>
        </p:nvSpPr>
        <p:spPr bwMode="auto">
          <a:xfrm>
            <a:off x="898525" y="569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7446" name="Text Box 38"/>
          <p:cNvSpPr txBox="1">
            <a:spLocks noChangeArrowheads="1"/>
          </p:cNvSpPr>
          <p:nvPr/>
        </p:nvSpPr>
        <p:spPr bwMode="auto">
          <a:xfrm>
            <a:off x="381000" y="304800"/>
            <a:ext cx="84581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Franklin Gothic Book" pitchFamily="34" charset="0"/>
              </a:rPr>
              <a:t>Original Drawing from </a:t>
            </a:r>
            <a:r>
              <a:rPr lang="en-US" sz="3200" dirty="0" smtClean="0">
                <a:latin typeface="Franklin Gothic Book" pitchFamily="34" charset="0"/>
              </a:rPr>
              <a:t>Chris </a:t>
            </a:r>
            <a:r>
              <a:rPr lang="en-US" sz="3200" dirty="0" err="1" smtClean="0">
                <a:latin typeface="Franklin Gothic Book" pitchFamily="34" charset="0"/>
              </a:rPr>
              <a:t>Pickerell</a:t>
            </a:r>
            <a:r>
              <a:rPr lang="en-US" sz="3200" dirty="0" smtClean="0">
                <a:latin typeface="Franklin Gothic Book" pitchFamily="34" charset="0"/>
              </a:rPr>
              <a:t> </a:t>
            </a:r>
            <a:r>
              <a:rPr lang="en-US" sz="3200" dirty="0" smtClean="0">
                <a:latin typeface="Franklin Gothic Book" pitchFamily="34" charset="0"/>
              </a:rPr>
              <a:t>- Math </a:t>
            </a:r>
            <a:endParaRPr lang="en-US" sz="3200" dirty="0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DSC025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79425"/>
            <a:ext cx="8229600" cy="6172200"/>
          </a:xfrm>
          <a:prstGeom prst="rect">
            <a:avLst/>
          </a:prstGeom>
          <a:noFill/>
        </p:spPr>
      </p:pic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Design &amp;  Fabricate the Jig – Technology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30480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400" smtClean="0"/>
              <a:t>The Challenge – Increase overall production speed!</a:t>
            </a:r>
          </a:p>
          <a:p>
            <a:r>
              <a:rPr lang="en-US" sz="2400" smtClean="0"/>
              <a:t>Original idea sketches (brainstorming)</a:t>
            </a:r>
          </a:p>
          <a:p>
            <a:r>
              <a:rPr lang="en-US" sz="2400" smtClean="0"/>
              <a:t>AutoCAD drawing &amp; notes</a:t>
            </a:r>
          </a:p>
          <a:p>
            <a:r>
              <a:rPr lang="en-US" sz="2400" smtClean="0"/>
              <a:t>Phase I: the first parts– spikes, ejector plate, drill press (not shown), cutting ring, positive/spike holder, negatives/mat flatteners</a:t>
            </a:r>
          </a:p>
          <a:p>
            <a:r>
              <a:rPr lang="en-US" sz="2400" smtClean="0"/>
              <a:t>Metric-Inch conversion chart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Traditional Fabrication Procedures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  <a:p>
            <a:endParaRPr lang="en-US" smtClean="0"/>
          </a:p>
        </p:txBody>
      </p:sp>
      <p:pic>
        <p:nvPicPr>
          <p:cNvPr id="28676" name="Picture 4" descr="DSC025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371600"/>
            <a:ext cx="2055813" cy="2741613"/>
          </a:xfrm>
          <a:prstGeom prst="rect">
            <a:avLst/>
          </a:prstGeom>
          <a:noFill/>
        </p:spPr>
      </p:pic>
      <p:pic>
        <p:nvPicPr>
          <p:cNvPr id="28677" name="Picture 5" descr="DSC025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2055813" cy="2741613"/>
          </a:xfrm>
          <a:prstGeom prst="rect">
            <a:avLst/>
          </a:prstGeom>
          <a:noFill/>
        </p:spPr>
      </p:pic>
      <p:pic>
        <p:nvPicPr>
          <p:cNvPr id="28679" name="Picture 7" descr="DSC025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810000"/>
            <a:ext cx="2055813" cy="2741613"/>
          </a:xfrm>
          <a:prstGeom prst="rect">
            <a:avLst/>
          </a:prstGeom>
          <a:noFill/>
        </p:spPr>
      </p:pic>
      <p:pic>
        <p:nvPicPr>
          <p:cNvPr id="28680" name="Picture 8" descr="DSC025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3810000"/>
            <a:ext cx="3656013" cy="2741613"/>
          </a:xfrm>
          <a:prstGeom prst="rect">
            <a:avLst/>
          </a:prstGeom>
          <a:noFill/>
        </p:spPr>
      </p:pic>
      <p:pic>
        <p:nvPicPr>
          <p:cNvPr id="28681" name="Picture 9" descr="DSC0259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3810000"/>
            <a:ext cx="2055813" cy="2741613"/>
          </a:xfrm>
          <a:prstGeom prst="rect">
            <a:avLst/>
          </a:prstGeom>
          <a:noFill/>
        </p:spPr>
      </p:pic>
      <p:pic>
        <p:nvPicPr>
          <p:cNvPr id="28678" name="Picture 6" descr="DSC026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57800" y="1371600"/>
            <a:ext cx="2055813" cy="2741613"/>
          </a:xfrm>
          <a:prstGeom prst="rect">
            <a:avLst/>
          </a:prstGeom>
          <a:noFill/>
        </p:spPr>
      </p:pic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93725" y="3770313"/>
            <a:ext cx="615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Metal Lab – Lathe work – facing, taper turning, polishing… 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3108325" y="3389313"/>
            <a:ext cx="3917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Wood Lab – Drill Press, Band Saw…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Transitioning to 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800" dirty="0" smtClean="0"/>
              <a:t>Our supportive Departments: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Technology Education (1.2 Teachers)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Science (10 Teachers)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Math (6.2 Teachers)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800" dirty="0" smtClean="0"/>
              <a:t>Our new principal is in favor of developing a true STEM program and supports our teacher driven projects, efforts &amp; initiatives. For example, flexible program offerings such as “Hatchery Design &amp; Set-Up” which will evolve into “Hatchery Management.”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800" dirty="0" smtClean="0"/>
              <a:t>Our district supports our work as it is in the process of major renovations, especially in the Sciences. For example, the construction of a new Marine Science Lab.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New Marine Science Lab</a:t>
            </a:r>
          </a:p>
        </p:txBody>
      </p:sp>
      <p:pic>
        <p:nvPicPr>
          <p:cNvPr id="20482" name="Content Placeholder 3" descr="IMG_54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1143000"/>
            <a:ext cx="6751638" cy="5062538"/>
          </a:xfrm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248400" y="5715000"/>
            <a:ext cx="153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Exterior 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New Marine Science Lab</a:t>
            </a:r>
          </a:p>
        </p:txBody>
      </p:sp>
      <p:pic>
        <p:nvPicPr>
          <p:cNvPr id="21506" name="Content Placeholder 3" descr="IMG_56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5400" y="1212850"/>
            <a:ext cx="6553200" cy="4913313"/>
          </a:xfrm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447800" y="1447800"/>
            <a:ext cx="3676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Interior View – Under Construction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219200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A Little Bit About Our </a:t>
            </a:r>
            <a:r>
              <a:rPr lang="en-US" dirty="0" smtClean="0"/>
              <a:t>School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000" b="1" dirty="0" smtClean="0"/>
              <a:t>Southampton High </a:t>
            </a:r>
            <a:r>
              <a:rPr lang="en-US" sz="2000" b="1" dirty="0" smtClean="0"/>
              <a:t>School </a:t>
            </a:r>
            <a:r>
              <a:rPr lang="en-US" sz="2000" dirty="0" smtClean="0"/>
              <a:t>(582 students)</a:t>
            </a:r>
            <a:endParaRPr lang="en-US" sz="2000" dirty="0" smtClean="0"/>
          </a:p>
          <a:p>
            <a:pPr>
              <a:buFont typeface="Arial" charset="0"/>
              <a:buNone/>
            </a:pPr>
            <a:r>
              <a:rPr lang="en-US" sz="2000" dirty="0" smtClean="0"/>
              <a:t>141 Narrow Lane</a:t>
            </a:r>
          </a:p>
          <a:p>
            <a:pPr>
              <a:buFont typeface="Arial" charset="0"/>
              <a:buNone/>
            </a:pPr>
            <a:r>
              <a:rPr lang="en-US" sz="2000" dirty="0" smtClean="0"/>
              <a:t>Southampton, NY </a:t>
            </a:r>
            <a:r>
              <a:rPr lang="en-US" sz="2000" dirty="0" smtClean="0"/>
              <a:t>11968 (East </a:t>
            </a:r>
            <a:r>
              <a:rPr lang="en-US" sz="2000" dirty="0" smtClean="0"/>
              <a:t>End of Long Island, </a:t>
            </a:r>
            <a:r>
              <a:rPr lang="en-US" sz="2000" dirty="0" err="1" smtClean="0"/>
              <a:t>the”South</a:t>
            </a:r>
            <a:r>
              <a:rPr lang="en-US" sz="2000" dirty="0" smtClean="0"/>
              <a:t> Fork”)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www.southamptonschools.org/HighSchool.cfm</a:t>
            </a:r>
            <a:r>
              <a:rPr lang="en-US" sz="2000" dirty="0" smtClean="0"/>
              <a:t>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Demographics Statement from the District Office: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“</a:t>
            </a:r>
            <a:r>
              <a:rPr lang="en-US" sz="2000" dirty="0" smtClean="0"/>
              <a:t>Southampton Union Free School District has a total enrollment of </a:t>
            </a:r>
            <a:r>
              <a:rPr lang="en-US" sz="2000" dirty="0" smtClean="0"/>
              <a:t>1587 </a:t>
            </a:r>
          </a:p>
          <a:p>
            <a:pPr>
              <a:buNone/>
            </a:pPr>
            <a:r>
              <a:rPr lang="en-US" sz="2000" dirty="0" smtClean="0"/>
              <a:t>Pre-K</a:t>
            </a:r>
            <a:r>
              <a:rPr lang="en-US" sz="2000" dirty="0" smtClean="0"/>
              <a:t>  through 12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grade students in a rural setting.  Of those students ,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394 </a:t>
            </a:r>
            <a:r>
              <a:rPr lang="en-US" sz="2000" dirty="0" smtClean="0"/>
              <a:t>students receive free lunch and 111 receive reduced lunch which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translates </a:t>
            </a:r>
            <a:r>
              <a:rPr lang="en-US" sz="2000" dirty="0" smtClean="0"/>
              <a:t>into 33% of the K-12 population receiving free/reduced lunch. 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The </a:t>
            </a:r>
            <a:r>
              <a:rPr lang="en-US" sz="2000" dirty="0" smtClean="0"/>
              <a:t>students in Southampton are diverse in many ways, </a:t>
            </a:r>
            <a:r>
              <a:rPr lang="en-US" sz="2000" dirty="0" smtClean="0"/>
              <a:t>including</a:t>
            </a:r>
          </a:p>
          <a:p>
            <a:pPr>
              <a:buNone/>
            </a:pPr>
            <a:r>
              <a:rPr lang="en-US" sz="2000" dirty="0" smtClean="0"/>
              <a:t>ethnicity</a:t>
            </a:r>
            <a:r>
              <a:rPr lang="en-US" sz="2000" dirty="0" smtClean="0"/>
              <a:t>.  3% of the population is Asian, 5% African American, 26% </a:t>
            </a:r>
            <a:r>
              <a:rPr lang="en-US" sz="2000" dirty="0" smtClean="0"/>
              <a:t>Hispanic,</a:t>
            </a:r>
          </a:p>
          <a:p>
            <a:pPr>
              <a:buNone/>
            </a:pPr>
            <a:r>
              <a:rPr lang="en-US" sz="2000" dirty="0" smtClean="0"/>
              <a:t> 9</a:t>
            </a:r>
            <a:r>
              <a:rPr lang="en-US" sz="2000" dirty="0" smtClean="0"/>
              <a:t>% Native American, 0.1% Pacific Islander, and 57% Caucasian.”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smtClean="0">
                <a:solidFill>
                  <a:srgbClr val="00B050"/>
                </a:solidFill>
              </a:rPr>
              <a:t>Eelgrass</a:t>
            </a:r>
            <a:r>
              <a:rPr lang="en-US" dirty="0" smtClean="0"/>
              <a:t>?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886199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 smtClean="0"/>
              <a:t>In brief…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Eelgrass</a:t>
            </a:r>
            <a:r>
              <a:rPr lang="en-US" dirty="0" smtClean="0"/>
              <a:t> acts as a nursery ground for shellfish &amp; finfish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Eelgrass</a:t>
            </a:r>
            <a:r>
              <a:rPr lang="en-US" dirty="0" smtClean="0"/>
              <a:t> removes nitrogen waste from water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Eelgrass</a:t>
            </a:r>
            <a:r>
              <a:rPr lang="en-US" dirty="0" smtClean="0"/>
              <a:t> dampens wave energy helping to protect the beach</a:t>
            </a:r>
          </a:p>
          <a:p>
            <a:r>
              <a:rPr lang="en-US" dirty="0" smtClean="0"/>
              <a:t>Global implications!</a:t>
            </a:r>
          </a:p>
        </p:txBody>
      </p:sp>
      <p:pic>
        <p:nvPicPr>
          <p:cNvPr id="9218" name="Picture 2" descr="http://www.buzzardsbay.org/eelgrass/eelgrass-uncate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4194916"/>
            <a:ext cx="4114800" cy="26630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00400" y="6096000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 eelgrass bed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Eelgrass Replacement Process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Make the mats</a:t>
            </a:r>
          </a:p>
          <a:p>
            <a:r>
              <a:rPr lang="en-US" smtClean="0"/>
              <a:t>Harvest the shoots</a:t>
            </a:r>
          </a:p>
          <a:p>
            <a:r>
              <a:rPr lang="en-US" smtClean="0"/>
              <a:t>Weave the mats</a:t>
            </a:r>
          </a:p>
          <a:p>
            <a:r>
              <a:rPr lang="en-US" smtClean="0"/>
              <a:t>Transplant the shoots</a:t>
            </a:r>
          </a:p>
          <a:p>
            <a:r>
              <a:rPr lang="en-US" smtClean="0"/>
              <a:t>Keep it going!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Harvest the Shoots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43200" y="1423988"/>
            <a:ext cx="3886200" cy="5183187"/>
          </a:xfrm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28600" y="6096000"/>
            <a:ext cx="578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Greg checking the </a:t>
            </a:r>
            <a:r>
              <a:rPr lang="en-US" dirty="0">
                <a:solidFill>
                  <a:schemeClr val="bg1"/>
                </a:solidFill>
              </a:rPr>
              <a:t>shoots before the harves</a:t>
            </a:r>
            <a:r>
              <a:rPr lang="en-US" dirty="0"/>
              <a:t>ting begins.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IMG_51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228600" y="5334000"/>
            <a:ext cx="4724400" cy="1143000"/>
          </a:xfrm>
        </p:spPr>
        <p:txBody>
          <a:bodyPr/>
          <a:lstStyle/>
          <a:p>
            <a:pPr algn="l"/>
            <a:r>
              <a:rPr lang="en-US" sz="4800" smtClean="0"/>
              <a:t>Make the Mats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Weave the Mats</a:t>
            </a: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57800" y="1600200"/>
            <a:ext cx="3394075" cy="4525963"/>
          </a:xfrm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57400"/>
            <a:ext cx="4454525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Transplant the Shoots</a:t>
            </a: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38200" y="5562600"/>
            <a:ext cx="744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Mat woven with eelgrass shoots held under water in the lab with a brick.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60438"/>
          </a:xfrm>
        </p:spPr>
        <p:txBody>
          <a:bodyPr/>
          <a:lstStyle/>
          <a:p>
            <a:r>
              <a:rPr lang="en-US" dirty="0" smtClean="0"/>
              <a:t>Resources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49831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400" dirty="0" smtClean="0"/>
              <a:t>Julia Best, Technology Education Teacher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hlinkClick r:id="rId2"/>
              </a:rPr>
              <a:t>jbest@southamptonschools.org</a:t>
            </a:r>
            <a:r>
              <a:rPr lang="en-US" sz="2400" dirty="0" smtClean="0"/>
              <a:t> </a:t>
            </a:r>
          </a:p>
          <a:p>
            <a:pPr>
              <a:buFont typeface="Arial" charset="0"/>
              <a:buNone/>
            </a:pPr>
            <a:r>
              <a:rPr lang="en-US" sz="2400" dirty="0" smtClean="0"/>
              <a:t>Greg Metzger, Marine Science Teacher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hlinkClick r:id="rId3"/>
              </a:rPr>
              <a:t>gmetzger@southamptonschools.org</a:t>
            </a:r>
            <a:endParaRPr lang="en-US" sz="2400" dirty="0" smtClean="0"/>
          </a:p>
          <a:p>
            <a:pPr>
              <a:buFont typeface="Arial" charset="0"/>
              <a:buNone/>
            </a:pPr>
            <a:r>
              <a:rPr lang="en-US" sz="2400" dirty="0" smtClean="0"/>
              <a:t>Eric </a:t>
            </a:r>
            <a:r>
              <a:rPr lang="en-US" sz="2400" dirty="0" err="1" smtClean="0"/>
              <a:t>Pflug</a:t>
            </a:r>
            <a:r>
              <a:rPr lang="en-US" sz="2400" dirty="0" smtClean="0"/>
              <a:t>, Mathematics Teacher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hlinkClick r:id="rId4"/>
              </a:rPr>
              <a:t>epflug@southamptonschools.org</a:t>
            </a:r>
            <a:r>
              <a:rPr lang="en-US" sz="2400" dirty="0" smtClean="0"/>
              <a:t> </a:t>
            </a:r>
          </a:p>
          <a:p>
            <a:pPr>
              <a:buFont typeface="Arial" charset="0"/>
              <a:buNone/>
            </a:pPr>
            <a:r>
              <a:rPr lang="en-US" sz="2400" dirty="0" err="1" smtClean="0"/>
              <a:t>Seagrass</a:t>
            </a:r>
            <a:r>
              <a:rPr lang="en-US" sz="2400" dirty="0" smtClean="0"/>
              <a:t> Long Island - 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hlinkClick r:id="rId5"/>
              </a:rPr>
              <a:t>www.seagrassli.org</a:t>
            </a:r>
            <a:r>
              <a:rPr lang="en-US" sz="2400" dirty="0" smtClean="0"/>
              <a:t> </a:t>
            </a:r>
          </a:p>
          <a:p>
            <a:pPr>
              <a:buFont typeface="Arial" charset="0"/>
              <a:buNone/>
            </a:pPr>
            <a:r>
              <a:rPr lang="en-US" sz="2400" dirty="0" smtClean="0"/>
              <a:t>Contact Kimberly Barbour, Habitat Restoration Outreach Specialist </a:t>
            </a:r>
            <a:r>
              <a:rPr lang="en-US" sz="2400" dirty="0" smtClean="0">
                <a:hlinkClick r:id="rId6"/>
              </a:rPr>
              <a:t>kp237@cornell.edu</a:t>
            </a:r>
            <a:r>
              <a:rPr lang="en-US" sz="2400" dirty="0" smtClean="0"/>
              <a:t> </a:t>
            </a:r>
          </a:p>
          <a:p>
            <a:pPr>
              <a:buFont typeface="Arial" charset="0"/>
              <a:buNone/>
            </a:pPr>
            <a:r>
              <a:rPr lang="en-US" sz="2400" dirty="0" err="1" smtClean="0"/>
              <a:t>Facebook</a:t>
            </a:r>
            <a:r>
              <a:rPr lang="en-US" sz="2400" dirty="0" smtClean="0"/>
              <a:t> – Marine Meadows Program page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hlinkClick r:id="rId7"/>
              </a:rPr>
              <a:t>www.facebook.com/pages/Marine-Meadows-Program/210110862383997</a:t>
            </a:r>
            <a:r>
              <a:rPr lang="en-US" sz="2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524</Words>
  <Application>Microsoft Office PowerPoint</Application>
  <PresentationFormat>On-screen Show (4:3)</PresentationFormat>
  <Paragraphs>95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Eelgrass Replacement Project –  STEM at Southampton High School</vt:lpstr>
      <vt:lpstr>How it all began… Science</vt:lpstr>
      <vt:lpstr>Hand Process for Mat Making</vt:lpstr>
      <vt:lpstr>Slide 4</vt:lpstr>
      <vt:lpstr>Design &amp;  Fabricate the Jig – Technology</vt:lpstr>
      <vt:lpstr>Traditional Fabrication Procedures</vt:lpstr>
      <vt:lpstr>Transitioning to STEM</vt:lpstr>
      <vt:lpstr>The New Marine Science Lab</vt:lpstr>
      <vt:lpstr>The New Marine Science Lab</vt:lpstr>
      <vt:lpstr>A Little Bit About Our School</vt:lpstr>
      <vt:lpstr>Why Eelgrass?</vt:lpstr>
      <vt:lpstr>Eelgrass Replacement Process</vt:lpstr>
      <vt:lpstr>Harvest the Shoots</vt:lpstr>
      <vt:lpstr>Make the Mats</vt:lpstr>
      <vt:lpstr>Weave the Mats</vt:lpstr>
      <vt:lpstr>Transplant the Shoots</vt:lpstr>
      <vt:lpstr>Resources</vt:lpstr>
    </vt:vector>
  </TitlesOfParts>
  <Company>SUFSD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Eelgrass Replacement Project –  STEM at Southampton High School</dc:title>
  <dc:creator>SPS</dc:creator>
  <cp:lastModifiedBy>SPS</cp:lastModifiedBy>
  <cp:revision>32</cp:revision>
  <dcterms:created xsi:type="dcterms:W3CDTF">2011-10-24T16:31:18Z</dcterms:created>
  <dcterms:modified xsi:type="dcterms:W3CDTF">2011-10-25T19:52:43Z</dcterms:modified>
</cp:coreProperties>
</file>